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4" r:id="rId1"/>
  </p:sldMasterIdLst>
  <p:sldIdLst>
    <p:sldId id="266" r:id="rId2"/>
    <p:sldId id="267" r:id="rId3"/>
    <p:sldId id="268" r:id="rId4"/>
    <p:sldId id="269" r:id="rId5"/>
    <p:sldId id="270" r:id="rId6"/>
    <p:sldId id="259" r:id="rId7"/>
    <p:sldId id="260" r:id="rId8"/>
    <p:sldId id="261" r:id="rId9"/>
    <p:sldId id="262" r:id="rId10"/>
    <p:sldId id="263" r:id="rId11"/>
    <p:sldId id="264" r:id="rId12"/>
    <p:sldId id="265"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722"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43DFCF-1002-4065-80E1-AE00D2B112C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49936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3DFCF-1002-4065-80E1-AE00D2B112C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273583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3DFCF-1002-4065-80E1-AE00D2B112C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111169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3DFCF-1002-4065-80E1-AE00D2B112C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1F93-4124-4673-ACAB-6662CA41ADEB}" type="slidenum">
              <a:rPr lang="en-US" smtClean="0"/>
              <a:t>‹#›</a:t>
            </a:fld>
            <a:endParaRPr lang="en-US"/>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366322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3DFCF-1002-4065-80E1-AE00D2B112C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39529163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C43DFCF-1002-4065-80E1-AE00D2B112C7}"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34192184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C43DFCF-1002-4065-80E1-AE00D2B112C7}"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37205916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3DFCF-1002-4065-80E1-AE00D2B112C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2944734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3DFCF-1002-4065-80E1-AE00D2B112C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10295944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3DFCF-1002-4065-80E1-AE00D2B112C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122747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43DFCF-1002-4065-80E1-AE00D2B112C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1416045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43DFCF-1002-4065-80E1-AE00D2B112C7}"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4245449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43DFCF-1002-4065-80E1-AE00D2B112C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234471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43DFCF-1002-4065-80E1-AE00D2B112C7}"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1136966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43DFCF-1002-4065-80E1-AE00D2B112C7}"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28546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9C43DFCF-1002-4065-80E1-AE00D2B112C7}"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1996455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3DFCF-1002-4065-80E1-AE00D2B112C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3118264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43DFCF-1002-4065-80E1-AE00D2B112C7}"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471F93-4124-4673-ACAB-6662CA41ADEB}" type="slidenum">
              <a:rPr lang="en-US" smtClean="0"/>
              <a:t>‹#›</a:t>
            </a:fld>
            <a:endParaRPr lang="en-US"/>
          </a:p>
        </p:txBody>
      </p:sp>
    </p:spTree>
    <p:extLst>
      <p:ext uri="{BB962C8B-B14F-4D97-AF65-F5344CB8AC3E}">
        <p14:creationId xmlns:p14="http://schemas.microsoft.com/office/powerpoint/2010/main" val="104574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fld id="{9C43DFCF-1002-4065-80E1-AE00D2B112C7}" type="datetimeFigureOut">
              <a:rPr lang="en-US" smtClean="0"/>
              <a:t>1/20/2025</a:t>
            </a:fld>
            <a:endParaRPr lang="en-US"/>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F471F93-4124-4673-ACAB-6662CA41ADEB}" type="slidenum">
              <a:rPr lang="en-US" smtClean="0"/>
              <a:t>‹#›</a:t>
            </a:fld>
            <a:endParaRPr lang="en-US"/>
          </a:p>
        </p:txBody>
      </p:sp>
    </p:spTree>
    <p:extLst>
      <p:ext uri="{BB962C8B-B14F-4D97-AF65-F5344CB8AC3E}">
        <p14:creationId xmlns:p14="http://schemas.microsoft.com/office/powerpoint/2010/main" val="3541202518"/>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 id="2147484037" r:id="rId13"/>
    <p:sldLayoutId id="2147484038" r:id="rId14"/>
    <p:sldLayoutId id="2147484039" r:id="rId15"/>
    <p:sldLayoutId id="2147484040" r:id="rId16"/>
    <p:sldLayoutId id="2147484041" r:id="rId17"/>
    <p:sldLayoutId id="2147484042"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slideshare.net/slideshow/factories-act-1948/10307137#3"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hyperlink" Target="https://www.slideshare.net/slideshow/factories-act-1948/10307137#5"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64B5D-9808-8F31-56D9-FA3AB8FE4AC2}"/>
              </a:ext>
            </a:extLst>
          </p:cNvPr>
          <p:cNvSpPr>
            <a:spLocks noGrp="1"/>
          </p:cNvSpPr>
          <p:nvPr>
            <p:ph type="title"/>
          </p:nvPr>
        </p:nvSpPr>
        <p:spPr>
          <a:xfrm>
            <a:off x="3563888" y="4653136"/>
            <a:ext cx="4080321" cy="1278965"/>
          </a:xfrm>
        </p:spPr>
        <p:txBody>
          <a:bodyPr>
            <a:noAutofit/>
          </a:bodyPr>
          <a:lstStyle/>
          <a:p>
            <a:pPr algn="ctr"/>
            <a:r>
              <a:rPr lang="en-US" sz="1800" b="1" i="1" u="sng" dirty="0">
                <a:latin typeface="Arial Black" panose="020B0A04020102020204" pitchFamily="34" charset="0"/>
              </a:rPr>
              <a:t>PRESENTED BY-</a:t>
            </a:r>
            <a:br>
              <a:rPr lang="en-US" sz="1800" dirty="0"/>
            </a:br>
            <a:br>
              <a:rPr lang="en-US" sz="1800" dirty="0"/>
            </a:br>
            <a:r>
              <a:rPr lang="en-US" sz="1800" dirty="0"/>
              <a:t>Dr. </a:t>
            </a:r>
            <a:r>
              <a:rPr lang="en-US" sz="1800" dirty="0" err="1"/>
              <a:t>Srinibash</a:t>
            </a:r>
            <a:r>
              <a:rPr lang="en-US" sz="1800" dirty="0"/>
              <a:t> Dash</a:t>
            </a:r>
            <a:br>
              <a:rPr lang="en-US" sz="1800" dirty="0"/>
            </a:br>
            <a:r>
              <a:rPr lang="en-US" sz="1800" dirty="0"/>
              <a:t>Associate Professor &amp; Head</a:t>
            </a:r>
            <a:br>
              <a:rPr lang="en-US" sz="1800" dirty="0"/>
            </a:br>
            <a:r>
              <a:rPr lang="en-US" sz="1800" dirty="0"/>
              <a:t>School of Management</a:t>
            </a:r>
            <a:br>
              <a:rPr lang="en-US" sz="1800" dirty="0"/>
            </a:br>
            <a:r>
              <a:rPr lang="en-US" sz="1800" dirty="0"/>
              <a:t>Gangadhar </a:t>
            </a:r>
            <a:r>
              <a:rPr lang="en-US" sz="1800" dirty="0" err="1"/>
              <a:t>Meher</a:t>
            </a:r>
            <a:r>
              <a:rPr lang="en-US" sz="1800" dirty="0"/>
              <a:t> University</a:t>
            </a:r>
            <a:br>
              <a:rPr lang="en-IN" sz="1800"/>
            </a:br>
            <a:endParaRPr lang="en-US" sz="1800" b="1" i="1" dirty="0">
              <a:latin typeface="Arial Narrow" panose="020B0606020202030204" pitchFamily="34" charset="0"/>
            </a:endParaRPr>
          </a:p>
        </p:txBody>
      </p:sp>
      <p:pic>
        <p:nvPicPr>
          <p:cNvPr id="5" name="Content Placeholder 4">
            <a:extLst>
              <a:ext uri="{FF2B5EF4-FFF2-40B4-BE49-F238E27FC236}">
                <a16:creationId xmlns:a16="http://schemas.microsoft.com/office/drawing/2014/main" id="{48862A6C-0A8D-C050-0826-F43C8D042A7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4077630"/>
          </a:xfrm>
        </p:spPr>
      </p:pic>
    </p:spTree>
    <p:extLst>
      <p:ext uri="{BB962C8B-B14F-4D97-AF65-F5344CB8AC3E}">
        <p14:creationId xmlns:p14="http://schemas.microsoft.com/office/powerpoint/2010/main" val="13704770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7CDA82-2132-B1A5-C661-A071DB61A9C9}"/>
              </a:ext>
            </a:extLst>
          </p:cNvPr>
          <p:cNvSpPr txBox="1"/>
          <p:nvPr/>
        </p:nvSpPr>
        <p:spPr>
          <a:xfrm>
            <a:off x="1691680" y="548680"/>
            <a:ext cx="5166320" cy="584775"/>
          </a:xfrm>
          <a:prstGeom prst="rect">
            <a:avLst/>
          </a:prstGeom>
          <a:noFill/>
        </p:spPr>
        <p:txBody>
          <a:bodyPr wrap="square">
            <a:spAutoFit/>
          </a:bodyPr>
          <a:lstStyle/>
          <a:p>
            <a:pPr algn="ctr"/>
            <a:r>
              <a:rPr lang="en-IN" sz="32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KEY</a:t>
            </a:r>
            <a:r>
              <a:rPr lang="en-IN" dirty="0">
                <a:latin typeface="Times New Roman" panose="02020603050405020304" pitchFamily="18" charset="0"/>
                <a:cs typeface="Times New Roman" panose="02020603050405020304" pitchFamily="18" charset="0"/>
              </a:rPr>
              <a:t> </a:t>
            </a:r>
            <a:r>
              <a:rPr lang="en-IN" sz="32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ISSUES</a:t>
            </a:r>
            <a:r>
              <a:rPr lang="en-IN" sz="3200" b="1" i="1" u="sng" dirty="0">
                <a:effectLst>
                  <a:outerShdw blurRad="38100" dist="38100" dir="2700000" algn="tl">
                    <a:srgbClr val="000000">
                      <a:alpha val="43137"/>
                    </a:srgbClr>
                  </a:outerShdw>
                </a:effectLst>
              </a:rPr>
              <a:t>:</a:t>
            </a:r>
            <a:endParaRPr lang="en-US" b="1" i="1" u="sng" dirty="0">
              <a:effectLst>
                <a:outerShdw blurRad="38100" dist="38100" dir="2700000" algn="tl">
                  <a:srgbClr val="000000">
                    <a:alpha val="43137"/>
                  </a:srgbClr>
                </a:outerShdw>
              </a:effectLst>
            </a:endParaRPr>
          </a:p>
        </p:txBody>
      </p:sp>
      <p:sp>
        <p:nvSpPr>
          <p:cNvPr id="5" name="TextBox 4">
            <a:extLst>
              <a:ext uri="{FF2B5EF4-FFF2-40B4-BE49-F238E27FC236}">
                <a16:creationId xmlns:a16="http://schemas.microsoft.com/office/drawing/2014/main" id="{16CAA588-C459-B4E2-3A39-B78B208D913D}"/>
              </a:ext>
            </a:extLst>
          </p:cNvPr>
          <p:cNvSpPr txBox="1"/>
          <p:nvPr/>
        </p:nvSpPr>
        <p:spPr>
          <a:xfrm>
            <a:off x="395536" y="1443841"/>
            <a:ext cx="8064896" cy="4955203"/>
          </a:xfrm>
          <a:prstGeom prst="rect">
            <a:avLst/>
          </a:prstGeom>
          <a:noFill/>
        </p:spPr>
        <p:txBody>
          <a:bodyPr wrap="square">
            <a:spAutoFit/>
          </a:bodyPr>
          <a:lstStyle/>
          <a:p>
            <a:pPr marL="342900" indent="-342900" algn="just">
              <a:buAutoNum type="arabicPeriod"/>
            </a:pPr>
            <a:r>
              <a:rPr lang="en-US" sz="2400" b="1" dirty="0">
                <a:latin typeface="Times New Roman" panose="02020603050405020304" pitchFamily="18" charset="0"/>
                <a:cs typeface="Times New Roman" panose="02020603050405020304" pitchFamily="18" charset="0"/>
              </a:rPr>
              <a:t>Safety and Health: </a:t>
            </a:r>
            <a:r>
              <a:rPr lang="en-US" sz="2400" dirty="0">
                <a:latin typeface="Times New Roman" panose="02020603050405020304" pitchFamily="18" charset="0"/>
                <a:cs typeface="Times New Roman" panose="02020603050405020304" pitchFamily="18" charset="0"/>
              </a:rPr>
              <a:t>The factory did not have adequate safety measures in place, leading to several accidents and injuries.</a:t>
            </a:r>
          </a:p>
          <a:p>
            <a:pPr marL="342900" indent="-342900" algn="just">
              <a:buAutoNum type="arabicPeriod"/>
            </a:pPr>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2. Working Hours: </a:t>
            </a:r>
            <a:r>
              <a:rPr lang="en-US" sz="2400" dirty="0">
                <a:latin typeface="Times New Roman" panose="02020603050405020304" pitchFamily="18" charset="0"/>
                <a:cs typeface="Times New Roman" panose="02020603050405020304" pitchFamily="18" charset="0"/>
              </a:rPr>
              <a:t>Workers were working for more than 48 hours a week, which is the maximum limit prescribed under the Factories Act.</a:t>
            </a:r>
          </a:p>
          <a:p>
            <a:pPr algn="just"/>
            <a:endParaRPr lang="en-US" sz="24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3. Wages and Benefits: </a:t>
            </a:r>
            <a:r>
              <a:rPr lang="en-US" sz="2400" dirty="0">
                <a:latin typeface="Times New Roman" panose="02020603050405020304" pitchFamily="18" charset="0"/>
                <a:cs typeface="Times New Roman" panose="02020603050405020304" pitchFamily="18" charset="0"/>
              </a:rPr>
              <a:t>Workers were not being paid the minimum wages prescribed under the Act, and were also not receiving other benefits such as overtime pay and leave.</a:t>
            </a:r>
          </a:p>
          <a:p>
            <a:pPr algn="just"/>
            <a:endParaRPr lang="en-US" sz="2800" dirty="0">
              <a:latin typeface="Times New Roman" panose="02020603050405020304" pitchFamily="18" charset="0"/>
              <a:cs typeface="Times New Roman" panose="02020603050405020304" pitchFamily="18" charset="0"/>
            </a:endParaRPr>
          </a:p>
          <a:p>
            <a:pPr algn="just"/>
            <a:r>
              <a:rPr lang="en-US" sz="2400" b="1" dirty="0">
                <a:latin typeface="Times New Roman" panose="02020603050405020304" pitchFamily="18" charset="0"/>
                <a:cs typeface="Times New Roman" panose="02020603050405020304" pitchFamily="18" charset="0"/>
              </a:rPr>
              <a:t>4. Record Keeping: </a:t>
            </a:r>
            <a:r>
              <a:rPr lang="en-US" sz="2400" dirty="0">
                <a:latin typeface="Times New Roman" panose="02020603050405020304" pitchFamily="18" charset="0"/>
                <a:cs typeface="Times New Roman" panose="02020603050405020304" pitchFamily="18" charset="0"/>
              </a:rPr>
              <a:t>The company was not maintaining proper records of worker attendance, wages, and working hours.</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6852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812BEBC-466A-86C5-EDEA-28A0B3F42B46}"/>
              </a:ext>
            </a:extLst>
          </p:cNvPr>
          <p:cNvSpPr txBox="1"/>
          <p:nvPr/>
        </p:nvSpPr>
        <p:spPr>
          <a:xfrm>
            <a:off x="755576" y="548680"/>
            <a:ext cx="6102424" cy="461665"/>
          </a:xfrm>
          <a:prstGeom prst="rect">
            <a:avLst/>
          </a:prstGeom>
          <a:noFill/>
        </p:spPr>
        <p:txBody>
          <a:bodyPr wrap="square">
            <a:spAutoFit/>
          </a:bodyPr>
          <a:lstStyle/>
          <a:p>
            <a:pPr algn="ctr"/>
            <a:r>
              <a:rPr lang="en-IN" sz="24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SOLUTIONS</a:t>
            </a:r>
            <a:r>
              <a:rPr lang="en-IN" dirty="0">
                <a:latin typeface="Times New Roman" panose="02020603050405020304" pitchFamily="18" charset="0"/>
                <a:cs typeface="Times New Roman" panose="02020603050405020304" pitchFamily="18" charset="0"/>
              </a:rPr>
              <a:t>:</a:t>
            </a:r>
            <a:endParaRPr lang="en-US" dirty="0"/>
          </a:p>
        </p:txBody>
      </p:sp>
      <p:sp>
        <p:nvSpPr>
          <p:cNvPr id="5" name="TextBox 4">
            <a:extLst>
              <a:ext uri="{FF2B5EF4-FFF2-40B4-BE49-F238E27FC236}">
                <a16:creationId xmlns:a16="http://schemas.microsoft.com/office/drawing/2014/main" id="{5086E17A-485E-DE28-FC37-BEBCF93E4139}"/>
              </a:ext>
            </a:extLst>
          </p:cNvPr>
          <p:cNvSpPr txBox="1"/>
          <p:nvPr/>
        </p:nvSpPr>
        <p:spPr>
          <a:xfrm>
            <a:off x="611560" y="1412776"/>
            <a:ext cx="8064896" cy="5016758"/>
          </a:xfrm>
          <a:prstGeom prst="rect">
            <a:avLst/>
          </a:prstGeom>
          <a:noFill/>
        </p:spPr>
        <p:txBody>
          <a:bodyPr wrap="square">
            <a:spAutoFit/>
          </a:bodyPr>
          <a:lstStyle/>
          <a:p>
            <a:pPr marL="342900" indent="-342900" algn="just">
              <a:buAutoNum type="arabicPeriod"/>
            </a:pPr>
            <a:r>
              <a:rPr lang="en-US" sz="2000" dirty="0">
                <a:latin typeface="Times New Roman" panose="02020603050405020304" pitchFamily="18" charset="0"/>
                <a:cs typeface="Times New Roman" panose="02020603050405020304" pitchFamily="18" charset="0"/>
              </a:rPr>
              <a:t>Appointment of Safety Officer: The company appointed a safety officer to oversee safety and health measures in the factory.</a:t>
            </a:r>
          </a:p>
          <a:p>
            <a:pPr marL="342900" indent="-342900">
              <a:buAutoNum type="arabicPeriod"/>
            </a:pP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2. Implementation of Safety Measures: The company implemented various safety measures such as installation of safety equipment, training of workers, and regular safety audits.</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3. Compliance with Working Hours: The company ensured that workers were not working for more than 48 hours a week.</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4. Payment of Minimum Wages and Benefits: The company ensured that workers were paid the minimum wages prescribed under the Act, and also received other benefits such as overtime pay and leave.</a:t>
            </a: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5. Maintenance of Records: The company maintained proper records of worker attendance, wages, and working hours.</a:t>
            </a:r>
            <a:endParaRPr lang="en-IN"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162229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8465DC-67AE-7683-79D2-2CB65863E822}"/>
              </a:ext>
            </a:extLst>
          </p:cNvPr>
          <p:cNvSpPr txBox="1"/>
          <p:nvPr/>
        </p:nvSpPr>
        <p:spPr>
          <a:xfrm>
            <a:off x="1691680" y="188640"/>
            <a:ext cx="5166320" cy="584775"/>
          </a:xfrm>
          <a:prstGeom prst="rect">
            <a:avLst/>
          </a:prstGeom>
          <a:noFill/>
        </p:spPr>
        <p:txBody>
          <a:bodyPr wrap="square">
            <a:spAutoFit/>
          </a:bodyPr>
          <a:lstStyle/>
          <a:p>
            <a:pPr algn="ctr"/>
            <a:r>
              <a:rPr lang="en-IN" sz="32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OUTCOMES</a:t>
            </a:r>
            <a:r>
              <a:rPr lang="en-IN" dirty="0"/>
              <a:t>:</a:t>
            </a:r>
            <a:endParaRPr lang="en-US" dirty="0"/>
          </a:p>
        </p:txBody>
      </p:sp>
      <p:sp>
        <p:nvSpPr>
          <p:cNvPr id="5" name="TextBox 4">
            <a:extLst>
              <a:ext uri="{FF2B5EF4-FFF2-40B4-BE49-F238E27FC236}">
                <a16:creationId xmlns:a16="http://schemas.microsoft.com/office/drawing/2014/main" id="{C9ED04B3-EBDD-82DB-4796-74F30F0B7028}"/>
              </a:ext>
            </a:extLst>
          </p:cNvPr>
          <p:cNvSpPr txBox="1"/>
          <p:nvPr/>
        </p:nvSpPr>
        <p:spPr>
          <a:xfrm>
            <a:off x="107504" y="1412776"/>
            <a:ext cx="8856984" cy="5016758"/>
          </a:xfrm>
          <a:prstGeom prst="rect">
            <a:avLst/>
          </a:prstGeom>
          <a:noFill/>
        </p:spPr>
        <p:txBody>
          <a:bodyPr wrap="square">
            <a:spAutoFit/>
          </a:bodyPr>
          <a:lstStyle/>
          <a:p>
            <a:pPr marL="457200" indent="-457200" algn="just">
              <a:buAutoNum type="arabicPeriod"/>
            </a:pPr>
            <a:r>
              <a:rPr lang="en-US" sz="2000" b="1" dirty="0"/>
              <a:t>Improved Safety and Health: </a:t>
            </a:r>
            <a:r>
              <a:rPr lang="en-US" sz="2000" dirty="0"/>
              <a:t>The implementation of safety measures led to a significant reduction in accidents and injuries.</a:t>
            </a:r>
          </a:p>
          <a:p>
            <a:pPr marL="457200" indent="-457200" algn="just">
              <a:buAutoNum type="arabicPeriod"/>
            </a:pPr>
            <a:endParaRPr lang="en-US" sz="2000" dirty="0"/>
          </a:p>
          <a:p>
            <a:pPr marL="457200" indent="-457200" algn="just">
              <a:buAutoNum type="arabicPeriod"/>
            </a:pPr>
            <a:r>
              <a:rPr lang="en-US" sz="2000" b="1" dirty="0"/>
              <a:t>Compliance with Labor Laws: </a:t>
            </a:r>
            <a:r>
              <a:rPr lang="en-US" sz="2000" dirty="0"/>
              <a:t>The company ensured compliance with the Factories Act and other labor laws.</a:t>
            </a:r>
          </a:p>
          <a:p>
            <a:pPr marL="457200" indent="-457200" algn="just">
              <a:buAutoNum type="arabicPeriod"/>
            </a:pPr>
            <a:endParaRPr lang="en-US" sz="2000" dirty="0"/>
          </a:p>
          <a:p>
            <a:pPr marL="457200" indent="-457200" algn="just">
              <a:buAutoNum type="arabicPeriod"/>
            </a:pPr>
            <a:r>
              <a:rPr lang="en-US" sz="2000" b="1" dirty="0"/>
              <a:t>Increased Worker Satisfaction: </a:t>
            </a:r>
            <a:r>
              <a:rPr lang="en-US" sz="2000" dirty="0"/>
              <a:t>Workers were satisfied with the improved working conditions and benefits.</a:t>
            </a:r>
          </a:p>
          <a:p>
            <a:pPr marL="457200" indent="-457200" algn="just">
              <a:buAutoNum type="arabicPeriod"/>
            </a:pPr>
            <a:endParaRPr lang="en-US" sz="2000" dirty="0"/>
          </a:p>
          <a:p>
            <a:pPr marL="457200" indent="-457200" algn="just">
              <a:buAutoNum type="arabicPeriod"/>
            </a:pPr>
            <a:r>
              <a:rPr lang="en-US" sz="2000" b="1" dirty="0"/>
              <a:t>Reduced Labor Costs: </a:t>
            </a:r>
            <a:r>
              <a:rPr lang="en-US" sz="2000" dirty="0"/>
              <a:t>The company reduced labor costs by avoiding penalties and fines for non-compliance.</a:t>
            </a:r>
          </a:p>
          <a:p>
            <a:pPr marL="0" indent="0" algn="just">
              <a:buNone/>
            </a:pPr>
            <a:r>
              <a:rPr lang="en-US" sz="2000" b="1" dirty="0"/>
              <a:t>Conclusion:</a:t>
            </a:r>
          </a:p>
          <a:p>
            <a:pPr marL="0" indent="0" algn="just">
              <a:buNone/>
            </a:pPr>
            <a:r>
              <a:rPr lang="en-US" sz="2000" dirty="0"/>
              <a:t>XYZ Corporation's compliance with the Factories Act led to improved safety and health, compliance with labor laws, increased worker satisfaction, and reduced labor costs. The company's experience highlights the importance of compliance with labor laws and regulations to ensure a safe and healthy work environment.</a:t>
            </a:r>
            <a:endParaRPr lang="en-IN" sz="2000" dirty="0"/>
          </a:p>
        </p:txBody>
      </p:sp>
    </p:spTree>
    <p:extLst>
      <p:ext uri="{BB962C8B-B14F-4D97-AF65-F5344CB8AC3E}">
        <p14:creationId xmlns:p14="http://schemas.microsoft.com/office/powerpoint/2010/main" val="152458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4A090D-6855-0BD6-8232-7F82C852EF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516" y="404664"/>
            <a:ext cx="8712968" cy="4824536"/>
          </a:xfrm>
          <a:prstGeom prst="rect">
            <a:avLst/>
          </a:prstGeom>
        </p:spPr>
      </p:pic>
    </p:spTree>
    <p:extLst>
      <p:ext uri="{BB962C8B-B14F-4D97-AF65-F5344CB8AC3E}">
        <p14:creationId xmlns:p14="http://schemas.microsoft.com/office/powerpoint/2010/main" val="26305225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86343-C561-0E0D-AC63-BAB3D7C9132F}"/>
              </a:ext>
            </a:extLst>
          </p:cNvPr>
          <p:cNvSpPr>
            <a:spLocks noGrp="1"/>
          </p:cNvSpPr>
          <p:nvPr>
            <p:ph type="title"/>
          </p:nvPr>
        </p:nvSpPr>
        <p:spPr/>
        <p:txBody>
          <a:bodyPr/>
          <a:lstStyle/>
          <a:p>
            <a:pPr algn="ctr"/>
            <a:r>
              <a:rPr lang="en-US"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CONTENTS-</a:t>
            </a:r>
          </a:p>
        </p:txBody>
      </p:sp>
      <p:sp>
        <p:nvSpPr>
          <p:cNvPr id="3" name="Content Placeholder 2">
            <a:extLst>
              <a:ext uri="{FF2B5EF4-FFF2-40B4-BE49-F238E27FC236}">
                <a16:creationId xmlns:a16="http://schemas.microsoft.com/office/drawing/2014/main" id="{4B44DDE3-7162-ACDB-4AAD-921C3B52A021}"/>
              </a:ext>
            </a:extLst>
          </p:cNvPr>
          <p:cNvSpPr>
            <a:spLocks noGrp="1"/>
          </p:cNvSpPr>
          <p:nvPr>
            <p:ph idx="1"/>
          </p:nvPr>
        </p:nvSpPr>
        <p:spPr/>
        <p:txBody>
          <a:bodyPr>
            <a:normAutofit fontScale="70000" lnSpcReduction="20000"/>
          </a:bodyPr>
          <a:lstStyle/>
          <a:p>
            <a:r>
              <a:rPr lang="en-US" sz="3200" dirty="0"/>
              <a:t>INTRODUCTION</a:t>
            </a:r>
          </a:p>
          <a:p>
            <a:r>
              <a:rPr lang="en-US" sz="3200" dirty="0"/>
              <a:t>FACTORIES ACT IN INDIA</a:t>
            </a:r>
          </a:p>
          <a:p>
            <a:r>
              <a:rPr lang="en-US" sz="3200" dirty="0"/>
              <a:t>DEFINATIONS</a:t>
            </a:r>
          </a:p>
          <a:p>
            <a:r>
              <a:rPr lang="en-US" sz="3200" dirty="0"/>
              <a:t>OBJECTIVES</a:t>
            </a:r>
          </a:p>
          <a:p>
            <a:r>
              <a:rPr lang="en-US" sz="3200" dirty="0"/>
              <a:t> PENALTIES UNDER THE FACTORY ACT</a:t>
            </a:r>
          </a:p>
          <a:p>
            <a:r>
              <a:rPr lang="en-US" sz="3200" dirty="0"/>
              <a:t>PROVISION REGARDING FACTORIES ACT</a:t>
            </a:r>
          </a:p>
          <a:p>
            <a:r>
              <a:rPr lang="en-US" sz="3200" dirty="0"/>
              <a:t>CASE STUDY</a:t>
            </a:r>
          </a:p>
          <a:p>
            <a:endParaRPr lang="en-US" dirty="0"/>
          </a:p>
        </p:txBody>
      </p:sp>
    </p:spTree>
    <p:extLst>
      <p:ext uri="{BB962C8B-B14F-4D97-AF65-F5344CB8AC3E}">
        <p14:creationId xmlns:p14="http://schemas.microsoft.com/office/powerpoint/2010/main" val="3569873606"/>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39D2-317B-70C2-DE45-DC4886CE1FE0}"/>
              </a:ext>
            </a:extLst>
          </p:cNvPr>
          <p:cNvSpPr>
            <a:spLocks noGrp="1"/>
          </p:cNvSpPr>
          <p:nvPr>
            <p:ph type="title"/>
          </p:nvPr>
        </p:nvSpPr>
        <p:spPr/>
        <p:txBody>
          <a:bodyPr/>
          <a:lstStyle/>
          <a:p>
            <a:pPr algn="ctr"/>
            <a:r>
              <a:rPr lang="en-US" b="1" i="1" u="sng" dirty="0">
                <a:effectLst>
                  <a:outerShdw blurRad="38100" dist="38100" dir="2700000" algn="tl">
                    <a:srgbClr val="000000">
                      <a:alpha val="43137"/>
                    </a:srgbClr>
                  </a:outerShdw>
                </a:effectLst>
                <a:latin typeface="Arial Black" panose="020B0A04020102020204" pitchFamily="34" charset="0"/>
              </a:rPr>
              <a:t>INTRODUCTION-</a:t>
            </a:r>
          </a:p>
        </p:txBody>
      </p:sp>
      <p:sp>
        <p:nvSpPr>
          <p:cNvPr id="3" name="Content Placeholder 2">
            <a:extLst>
              <a:ext uri="{FF2B5EF4-FFF2-40B4-BE49-F238E27FC236}">
                <a16:creationId xmlns:a16="http://schemas.microsoft.com/office/drawing/2014/main" id="{015787E7-C9E5-B000-B7EF-7023E3BAE501}"/>
              </a:ext>
            </a:extLst>
          </p:cNvPr>
          <p:cNvSpPr>
            <a:spLocks noGrp="1"/>
          </p:cNvSpPr>
          <p:nvPr>
            <p:ph idx="1"/>
          </p:nvPr>
        </p:nvSpPr>
        <p:spPr>
          <a:xfrm>
            <a:off x="323528" y="1916832"/>
            <a:ext cx="8640960" cy="4023360"/>
          </a:xfrm>
        </p:spPr>
        <p:txBody>
          <a:bodyPr>
            <a:normAutofit fontScale="70000" lnSpcReduction="20000"/>
          </a:bodyPr>
          <a:lstStyle/>
          <a:p>
            <a:pPr algn="just"/>
            <a:r>
              <a:rPr lang="en-US" sz="2400" b="0" i="0" dirty="0">
                <a:solidFill>
                  <a:srgbClr val="000000"/>
                </a:solidFill>
                <a:effectLst/>
                <a:latin typeface="Times New Roman" panose="02020603050405020304" pitchFamily="18" charset="0"/>
                <a:cs typeface="Times New Roman" panose="02020603050405020304" pitchFamily="18" charset="0"/>
              </a:rPr>
              <a:t>In great Britain the second half of the 18th century, there was a rapid growth of industrial towns &amp; factories. </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As it was </a:t>
            </a:r>
            <a:r>
              <a:rPr lang="en-US" sz="2800" b="0" i="0" dirty="0">
                <a:solidFill>
                  <a:srgbClr val="000000"/>
                </a:solidFill>
                <a:effectLst/>
                <a:latin typeface="Times New Roman" panose="02020603050405020304" pitchFamily="18" charset="0"/>
                <a:cs typeface="Times New Roman" panose="02020603050405020304" pitchFamily="18" charset="0"/>
              </a:rPr>
              <a:t>started</a:t>
            </a:r>
            <a:r>
              <a:rPr lang="en-US" sz="2400" b="0" i="0" dirty="0">
                <a:solidFill>
                  <a:srgbClr val="000000"/>
                </a:solidFill>
                <a:effectLst/>
                <a:latin typeface="Times New Roman" panose="02020603050405020304" pitchFamily="18" charset="0"/>
                <a:cs typeface="Times New Roman" panose="02020603050405020304" pitchFamily="18" charset="0"/>
              </a:rPr>
              <a:t> without planning, they employed the women as well as their children in factories who needed to work for more than 12 hours a day.</a:t>
            </a: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 </a:t>
            </a:r>
            <a:r>
              <a:rPr lang="en-US" sz="2400" b="0" i="0" dirty="0">
                <a:solidFill>
                  <a:srgbClr val="000000"/>
                </a:solidFill>
                <a:effectLst/>
                <a:latin typeface="Times New Roman" panose="02020603050405020304" pitchFamily="18" charset="0"/>
                <a:cs typeface="Times New Roman" panose="02020603050405020304" pitchFamily="18" charset="0"/>
              </a:rPr>
              <a:t>Some of the employees took initiative to implement labor legislations, Factories Act came into existence in 1819. </a:t>
            </a:r>
          </a:p>
          <a:p>
            <a:pPr algn="just"/>
            <a:endParaRPr lang="en-US" sz="2400" b="0" i="0" dirty="0">
              <a:solidFill>
                <a:srgbClr val="000000"/>
              </a:solidFill>
              <a:effectLst/>
              <a:latin typeface="Times New Roman" panose="02020603050405020304" pitchFamily="18" charset="0"/>
              <a:cs typeface="Times New Roman" panose="02020603050405020304" pitchFamily="18" charset="0"/>
            </a:endParaRPr>
          </a:p>
          <a:p>
            <a:pPr algn="just"/>
            <a:r>
              <a:rPr lang="en-US" sz="2400" b="0" i="0" dirty="0">
                <a:solidFill>
                  <a:srgbClr val="000000"/>
                </a:solidFill>
                <a:effectLst/>
                <a:latin typeface="Times New Roman" panose="02020603050405020304" pitchFamily="18" charset="0"/>
                <a:cs typeface="Times New Roman" panose="02020603050405020304" pitchFamily="18" charset="0"/>
              </a:rPr>
              <a:t>After some modifications, the final amended of Factories Act took place in 1948.</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95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4966C-B71F-1ECC-A36F-2AF91D08C217}"/>
              </a:ext>
            </a:extLst>
          </p:cNvPr>
          <p:cNvSpPr>
            <a:spLocks noGrp="1"/>
          </p:cNvSpPr>
          <p:nvPr>
            <p:ph type="title"/>
          </p:nvPr>
        </p:nvSpPr>
        <p:spPr/>
        <p:txBody>
          <a:bodyPr/>
          <a:lstStyle/>
          <a:p>
            <a:pPr algn="ctr"/>
            <a:r>
              <a:rPr lang="en-US" i="1" u="sng" strike="noStrike" dirty="0">
                <a:solidFill>
                  <a:schemeClr val="tx1"/>
                </a:solidFill>
                <a:effectLst>
                  <a:outerShdw blurRad="38100" dist="38100" dir="2700000" algn="tl">
                    <a:srgbClr val="000000">
                      <a:alpha val="43137"/>
                    </a:srgbClr>
                  </a:outerShdw>
                </a:effectLst>
                <a:latin typeface="__Source_Sans_3_4d9a39"/>
                <a:hlinkClick r:id="rId2">
                  <a:extLst>
                    <a:ext uri="{A12FA001-AC4F-418D-AE19-62706E023703}">
                      <ahyp:hlinkClr xmlns:ahyp="http://schemas.microsoft.com/office/drawing/2018/hyperlinkcolor" val="tx"/>
                    </a:ext>
                  </a:extLst>
                </a:hlinkClick>
              </a:rPr>
              <a:t>FACTORIES ACT IN </a:t>
            </a:r>
            <a:r>
              <a:rPr lang="en-US" b="1" i="1" u="sng" dirty="0">
                <a:solidFill>
                  <a:srgbClr val="000000"/>
                </a:solidFill>
                <a:effectLst>
                  <a:outerShdw blurRad="38100" dist="38100" dir="2700000" algn="tl">
                    <a:srgbClr val="000000">
                      <a:alpha val="43137"/>
                    </a:srgbClr>
                  </a:outerShdw>
                </a:effectLst>
                <a:latin typeface="__Source_Sans_3_4d9a39"/>
              </a:rPr>
              <a:t>INDIA-</a:t>
            </a:r>
            <a:endParaRPr lang="en-US" b="1" i="1" u="sng" dirty="0">
              <a:effectLst>
                <a:outerShdw blurRad="38100" dist="38100" dir="2700000" algn="tl">
                  <a:srgbClr val="000000">
                    <a:alpha val="43137"/>
                  </a:srgbClr>
                </a:outerShdw>
              </a:effectLst>
            </a:endParaRPr>
          </a:p>
        </p:txBody>
      </p:sp>
      <p:sp>
        <p:nvSpPr>
          <p:cNvPr id="3" name="Content Placeholder 2">
            <a:extLst>
              <a:ext uri="{FF2B5EF4-FFF2-40B4-BE49-F238E27FC236}">
                <a16:creationId xmlns:a16="http://schemas.microsoft.com/office/drawing/2014/main" id="{BF5B958F-FFC1-755E-BEA5-D71921526EC9}"/>
              </a:ext>
            </a:extLst>
          </p:cNvPr>
          <p:cNvSpPr>
            <a:spLocks noGrp="1"/>
          </p:cNvSpPr>
          <p:nvPr>
            <p:ph idx="1"/>
          </p:nvPr>
        </p:nvSpPr>
        <p:spPr>
          <a:xfrm>
            <a:off x="-35729" y="1988840"/>
            <a:ext cx="6119897" cy="3847282"/>
          </a:xfrm>
        </p:spPr>
        <p:txBody>
          <a:bodyPr>
            <a:normAutofit fontScale="77500" lnSpcReduction="20000"/>
          </a:bodyPr>
          <a:lstStyle/>
          <a:p>
            <a:pPr algn="just"/>
            <a:r>
              <a:rPr lang="en-US" sz="2400" b="0" i="0" dirty="0">
                <a:solidFill>
                  <a:srgbClr val="000000"/>
                </a:solidFill>
                <a:effectLst/>
                <a:latin typeface="__Source_Sans_3_4d9a39"/>
              </a:rPr>
              <a:t>In India, the First factories Act was passed in 1881. This Act was basically designed to protect children and to provide few measures for health and safety of the workers.</a:t>
            </a:r>
          </a:p>
          <a:p>
            <a:pPr algn="just"/>
            <a:endParaRPr lang="en-US" sz="2400" b="0" i="0" dirty="0">
              <a:solidFill>
                <a:srgbClr val="000000"/>
              </a:solidFill>
              <a:effectLst/>
              <a:latin typeface="__Source_Sans_3_4d9a39"/>
            </a:endParaRPr>
          </a:p>
          <a:p>
            <a:pPr algn="just"/>
            <a:r>
              <a:rPr lang="en-US" sz="2400" b="0" i="0" dirty="0">
                <a:solidFill>
                  <a:srgbClr val="000000"/>
                </a:solidFill>
                <a:effectLst/>
                <a:latin typeface="__Source_Sans_3_4d9a39"/>
              </a:rPr>
              <a:t> This law was applicable to only those factories, which employed 100 or more workers. </a:t>
            </a:r>
          </a:p>
          <a:p>
            <a:pPr algn="just"/>
            <a:endParaRPr lang="en-US" sz="2400" b="0" i="0" dirty="0">
              <a:solidFill>
                <a:srgbClr val="000000"/>
              </a:solidFill>
              <a:effectLst/>
              <a:latin typeface="__Source_Sans_3_4d9a39"/>
            </a:endParaRPr>
          </a:p>
          <a:p>
            <a:pPr algn="just"/>
            <a:r>
              <a:rPr lang="en-US" sz="2400" b="0" i="0" dirty="0">
                <a:solidFill>
                  <a:srgbClr val="000000"/>
                </a:solidFill>
                <a:effectLst/>
                <a:latin typeface="__Source_Sans_3_4d9a39"/>
              </a:rPr>
              <a:t>In 1891 another Factories Act was passed which extended to the factory's employee 50 or more workers.</a:t>
            </a:r>
            <a:endParaRPr lang="en-US" sz="2400" dirty="0"/>
          </a:p>
        </p:txBody>
      </p:sp>
      <p:pic>
        <p:nvPicPr>
          <p:cNvPr id="5" name="Picture 4">
            <a:extLst>
              <a:ext uri="{FF2B5EF4-FFF2-40B4-BE49-F238E27FC236}">
                <a16:creationId xmlns:a16="http://schemas.microsoft.com/office/drawing/2014/main" id="{68EEAA06-1B85-97E0-D061-6AD14B7C8B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6649" y="2492896"/>
            <a:ext cx="2952328" cy="2211396"/>
          </a:xfrm>
          <a:prstGeom prst="rect">
            <a:avLst/>
          </a:prstGeom>
        </p:spPr>
      </p:pic>
    </p:spTree>
    <p:extLst>
      <p:ext uri="{BB962C8B-B14F-4D97-AF65-F5344CB8AC3E}">
        <p14:creationId xmlns:p14="http://schemas.microsoft.com/office/powerpoint/2010/main" val="204629255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EAD01-CFA0-3528-0384-4AACF30602AF}"/>
              </a:ext>
            </a:extLst>
          </p:cNvPr>
          <p:cNvSpPr>
            <a:spLocks noGrp="1"/>
          </p:cNvSpPr>
          <p:nvPr>
            <p:ph type="title"/>
          </p:nvPr>
        </p:nvSpPr>
        <p:spPr>
          <a:xfrm>
            <a:off x="822960" y="286605"/>
            <a:ext cx="7061408" cy="1054164"/>
          </a:xfrm>
        </p:spPr>
        <p:txBody>
          <a:bodyPr/>
          <a:lstStyle/>
          <a:p>
            <a:pPr algn="ctr"/>
            <a:r>
              <a:rPr lang="en-US" b="1" i="1" u="sng" dirty="0">
                <a:effectLst>
                  <a:outerShdw blurRad="38100" dist="38100" dir="2700000" algn="tl">
                    <a:srgbClr val="000000">
                      <a:alpha val="43137"/>
                    </a:srgbClr>
                  </a:outerShdw>
                </a:effectLst>
              </a:rPr>
              <a:t>DEFINATIONS-</a:t>
            </a:r>
          </a:p>
        </p:txBody>
      </p:sp>
      <p:sp>
        <p:nvSpPr>
          <p:cNvPr id="3" name="Content Placeholder 2">
            <a:extLst>
              <a:ext uri="{FF2B5EF4-FFF2-40B4-BE49-F238E27FC236}">
                <a16:creationId xmlns:a16="http://schemas.microsoft.com/office/drawing/2014/main" id="{E25CF454-0C34-65F0-0356-CE4DD0AA9C3F}"/>
              </a:ext>
            </a:extLst>
          </p:cNvPr>
          <p:cNvSpPr>
            <a:spLocks noGrp="1"/>
          </p:cNvSpPr>
          <p:nvPr>
            <p:ph idx="1"/>
          </p:nvPr>
        </p:nvSpPr>
        <p:spPr>
          <a:xfrm>
            <a:off x="323528" y="1772816"/>
            <a:ext cx="8568952" cy="4404147"/>
          </a:xfrm>
        </p:spPr>
        <p:txBody>
          <a:bodyPr>
            <a:normAutofit fontScale="70000" lnSpcReduction="20000"/>
          </a:bodyPr>
          <a:lstStyle/>
          <a:p>
            <a:pPr algn="just"/>
            <a:r>
              <a:rPr lang="en-US" b="1" i="1" u="sng" strike="noStrike" dirty="0">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“Factory” is defined </a:t>
            </a:r>
            <a:r>
              <a:rPr lang="en-US" b="0" i="0" dirty="0">
                <a:solidFill>
                  <a:srgbClr val="000000"/>
                </a:solidFill>
                <a:effectLst/>
                <a:latin typeface="Times New Roman" panose="02020603050405020304" pitchFamily="18" charset="0"/>
                <a:cs typeface="Times New Roman" panose="02020603050405020304" pitchFamily="18" charset="0"/>
              </a:rPr>
              <a:t>in section 2(m) of the Act. It means any premises including the precincts thereof- </a:t>
            </a: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a) Whereon 10 or more workers are working, or were working on any day of the preceding 12 months, and in any part of which a manufacturing process is being carried on with the aid of power, or is ordinarily so carried on; or</a:t>
            </a: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 b) Whereon 20 or more workers are working, or were working on any day of the preceding 12 months, and in any part of which a manufacturing process is being carried on without the aid of power, or is ordinarily so carried on. </a:t>
            </a: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But does not include a mine subject to the operation of the Mines Act, 1952 or a mobile unit belonging to the Armed forces of the Union, a railway running shed or a hotel, restaurant or eating place.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46321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a:bodyPr>
          <a:lstStyle/>
          <a:p>
            <a:pPr algn="ctr"/>
            <a:r>
              <a:rPr lang="en-IN" b="1" i="1" u="sng" dirty="0">
                <a:solidFill>
                  <a:schemeClr val="accent1">
                    <a:lumMod val="50000"/>
                  </a:schemeClr>
                </a:solidFill>
              </a:rPr>
              <a:t>0bjectives of Factory Act 1948</a:t>
            </a:r>
            <a:endParaRPr lang="en-US" b="1" i="1" u="sng" dirty="0">
              <a:solidFill>
                <a:schemeClr val="accent1">
                  <a:lumMod val="50000"/>
                </a:schemeClr>
              </a:solidFill>
            </a:endParaRPr>
          </a:p>
        </p:txBody>
      </p:sp>
      <p:sp>
        <p:nvSpPr>
          <p:cNvPr id="3" name="Content Placeholder 2"/>
          <p:cNvSpPr>
            <a:spLocks noGrp="1"/>
          </p:cNvSpPr>
          <p:nvPr>
            <p:ph idx="1"/>
          </p:nvPr>
        </p:nvSpPr>
        <p:spPr>
          <a:xfrm>
            <a:off x="251520" y="1000108"/>
            <a:ext cx="8606760" cy="5643602"/>
          </a:xfrm>
        </p:spPr>
        <p:txBody>
          <a:bodyPr/>
          <a:lstStyle/>
          <a:p>
            <a:pPr>
              <a:buNone/>
            </a:pPr>
            <a:r>
              <a:rPr lang="en-IN" dirty="0"/>
              <a:t>The main objectives of the Factory Act 1948 are as follows:</a:t>
            </a:r>
          </a:p>
          <a:p>
            <a:r>
              <a:rPr lang="en-US" sz="2400" dirty="0">
                <a:latin typeface="Aparajita" pitchFamily="18" charset="0"/>
                <a:cs typeface="Aparajita" pitchFamily="18" charset="0"/>
              </a:rPr>
              <a:t>Health, Safety, and Welfare </a:t>
            </a:r>
          </a:p>
          <a:p>
            <a:r>
              <a:rPr lang="en-US" sz="2400" dirty="0">
                <a:latin typeface="Aparajita" pitchFamily="18" charset="0"/>
                <a:cs typeface="Aparajita" pitchFamily="18" charset="0"/>
              </a:rPr>
              <a:t>Regulation of Working Hours</a:t>
            </a:r>
          </a:p>
          <a:p>
            <a:r>
              <a:rPr lang="en-US" sz="2400" dirty="0">
                <a:latin typeface="Aparajita" pitchFamily="18" charset="0"/>
                <a:cs typeface="Aparajita" pitchFamily="18" charset="0"/>
              </a:rPr>
              <a:t>Protection of Young Workers</a:t>
            </a:r>
          </a:p>
          <a:p>
            <a:r>
              <a:rPr lang="en-US" sz="2400" dirty="0">
                <a:latin typeface="Aparajita" pitchFamily="18" charset="0"/>
                <a:cs typeface="Aparajita" pitchFamily="18" charset="0"/>
              </a:rPr>
              <a:t>Compensation for Injuries </a:t>
            </a:r>
          </a:p>
        </p:txBody>
      </p:sp>
      <p:pic>
        <p:nvPicPr>
          <p:cNvPr id="4" name="Picture 3" descr="WhatsApp Image 2024-12-15 at 11.37.05 AM.jpeg"/>
          <p:cNvPicPr>
            <a:picLocks noChangeAspect="1"/>
          </p:cNvPicPr>
          <p:nvPr/>
        </p:nvPicPr>
        <p:blipFill>
          <a:blip r:embed="rId2"/>
          <a:stretch>
            <a:fillRect/>
          </a:stretch>
        </p:blipFill>
        <p:spPr>
          <a:xfrm>
            <a:off x="1691680" y="3679610"/>
            <a:ext cx="6519668" cy="2552131"/>
          </a:xfrm>
          <a:prstGeom prst="rect">
            <a:avLst/>
          </a:prstGeom>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1158728"/>
            <a:ext cx="7128792" cy="235403"/>
          </a:xfrm>
        </p:spPr>
        <p:txBody>
          <a:bodyPr>
            <a:normAutofit fontScale="90000"/>
          </a:bodyPr>
          <a:lstStyle/>
          <a:p>
            <a:pPr algn="ctr"/>
            <a:r>
              <a:rPr lang="en-IN" b="1" i="1" u="sng" dirty="0">
                <a:solidFill>
                  <a:schemeClr val="accent1">
                    <a:lumMod val="50000"/>
                  </a:schemeClr>
                </a:solidFill>
              </a:rPr>
              <a:t>Penalties under the Factory Act 1948</a:t>
            </a:r>
            <a:endParaRPr lang="en-US" b="1" i="1" u="sng" dirty="0">
              <a:solidFill>
                <a:schemeClr val="accent1">
                  <a:lumMod val="50000"/>
                </a:schemeClr>
              </a:solidFill>
            </a:endParaRPr>
          </a:p>
        </p:txBody>
      </p:sp>
      <p:sp>
        <p:nvSpPr>
          <p:cNvPr id="3" name="Content Placeholder 2"/>
          <p:cNvSpPr>
            <a:spLocks noGrp="1"/>
          </p:cNvSpPr>
          <p:nvPr>
            <p:ph idx="1"/>
          </p:nvPr>
        </p:nvSpPr>
        <p:spPr>
          <a:xfrm>
            <a:off x="190496" y="1000108"/>
            <a:ext cx="8739222" cy="5572164"/>
          </a:xfrm>
        </p:spPr>
        <p:txBody>
          <a:bodyPr>
            <a:normAutofit fontScale="92500" lnSpcReduction="10000"/>
          </a:bodyPr>
          <a:lstStyle/>
          <a:p>
            <a:endParaRPr lang="en-IN" dirty="0"/>
          </a:p>
          <a:p>
            <a:r>
              <a:rPr lang="en-IN" dirty="0">
                <a:latin typeface="Aparajita" pitchFamily="18" charset="0"/>
                <a:cs typeface="Aparajita" pitchFamily="18" charset="0"/>
              </a:rPr>
              <a:t>Penalty for Contravention of Provisions</a:t>
            </a:r>
          </a:p>
          <a:p>
            <a:r>
              <a:rPr lang="en-IN" dirty="0">
                <a:latin typeface="Aparajita" pitchFamily="18" charset="0"/>
                <a:cs typeface="Aparajita" pitchFamily="18" charset="0"/>
              </a:rPr>
              <a:t>Penalty for Failure to Maintain Registers</a:t>
            </a:r>
          </a:p>
          <a:p>
            <a:r>
              <a:rPr lang="en-IN" dirty="0">
                <a:latin typeface="Aparajita" pitchFamily="18" charset="0"/>
                <a:cs typeface="Aparajita" pitchFamily="18" charset="0"/>
              </a:rPr>
              <a:t>Penalty for Employment of Child Labour</a:t>
            </a:r>
          </a:p>
          <a:p>
            <a:r>
              <a:rPr lang="en-IN" dirty="0">
                <a:latin typeface="Aparajita" pitchFamily="18" charset="0"/>
                <a:cs typeface="Aparajita" pitchFamily="18" charset="0"/>
              </a:rPr>
              <a:t>Penalty for Unsafe Working Conditions</a:t>
            </a:r>
          </a:p>
          <a:p>
            <a:r>
              <a:rPr lang="en-US" dirty="0">
                <a:latin typeface="Aparajita" pitchFamily="18" charset="0"/>
                <a:cs typeface="Aparajita" pitchFamily="18" charset="0"/>
              </a:rPr>
              <a:t>Penalty for Overtime Violations</a:t>
            </a:r>
          </a:p>
          <a:p>
            <a:r>
              <a:rPr lang="en-IN" dirty="0">
                <a:latin typeface="Aparajita" pitchFamily="18" charset="0"/>
                <a:cs typeface="Aparajita" pitchFamily="18" charset="0"/>
              </a:rPr>
              <a:t>Penalty for Non-Compliance with Health </a:t>
            </a:r>
          </a:p>
          <a:p>
            <a:pPr>
              <a:buNone/>
            </a:pPr>
            <a:r>
              <a:rPr lang="en-IN" dirty="0">
                <a:latin typeface="Aparajita" pitchFamily="18" charset="0"/>
                <a:cs typeface="Aparajita" pitchFamily="18" charset="0"/>
              </a:rPr>
              <a:t>    and Safety Regulations</a:t>
            </a:r>
            <a:endParaRPr lang="en-US" dirty="0">
              <a:latin typeface="Aparajita" pitchFamily="18" charset="0"/>
              <a:cs typeface="Aparajita" pitchFamily="18" charset="0"/>
            </a:endParaRPr>
          </a:p>
          <a:p>
            <a:pPr>
              <a:buNone/>
            </a:pPr>
            <a:endParaRPr lang="en-IN" dirty="0"/>
          </a:p>
          <a:p>
            <a:pPr>
              <a:buNone/>
            </a:pPr>
            <a:r>
              <a:rPr lang="en-IN" dirty="0">
                <a:latin typeface="Aparajita" pitchFamily="18" charset="0"/>
                <a:cs typeface="Aparajita" pitchFamily="18" charset="0"/>
              </a:rPr>
              <a:t>In general, penalties under the Factory Act are intended to prevent</a:t>
            </a:r>
          </a:p>
          <a:p>
            <a:pPr>
              <a:buNone/>
            </a:pPr>
            <a:r>
              <a:rPr lang="en-IN" dirty="0">
                <a:latin typeface="Aparajita" pitchFamily="18" charset="0"/>
                <a:cs typeface="Aparajita" pitchFamily="18" charset="0"/>
              </a:rPr>
              <a:t>violations and ensure that factories operate in a manner that is fair and</a:t>
            </a:r>
          </a:p>
          <a:p>
            <a:pPr>
              <a:buNone/>
            </a:pPr>
            <a:r>
              <a:rPr lang="en-IN" dirty="0">
                <a:latin typeface="Aparajita" pitchFamily="18" charset="0"/>
                <a:cs typeface="Aparajita" pitchFamily="18" charset="0"/>
              </a:rPr>
              <a:t>safe for all workers.</a:t>
            </a:r>
            <a:endParaRPr lang="en-US" dirty="0">
              <a:latin typeface="Aparajita" pitchFamily="18" charset="0"/>
              <a:cs typeface="Aparajita" pitchFamily="18" charset="0"/>
            </a:endParaRPr>
          </a:p>
        </p:txBody>
      </p:sp>
      <p:pic>
        <p:nvPicPr>
          <p:cNvPr id="4" name="Picture 3" descr="WhatsApp Image 2024-12-15 at 11.45.12 AM.jpeg"/>
          <p:cNvPicPr>
            <a:picLocks noChangeAspect="1"/>
          </p:cNvPicPr>
          <p:nvPr/>
        </p:nvPicPr>
        <p:blipFill>
          <a:blip r:embed="rId2"/>
          <a:stretch>
            <a:fillRect/>
          </a:stretch>
        </p:blipFill>
        <p:spPr>
          <a:xfrm>
            <a:off x="5724128" y="2077859"/>
            <a:ext cx="2962672" cy="28633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38CBB0-7EF3-5D93-818F-F429CD114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004048" y="1196752"/>
            <a:ext cx="3861967" cy="326430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TextBox 2">
            <a:extLst>
              <a:ext uri="{FF2B5EF4-FFF2-40B4-BE49-F238E27FC236}">
                <a16:creationId xmlns:a16="http://schemas.microsoft.com/office/drawing/2014/main" id="{60F13162-622D-C45A-3A9D-361C6925043E}"/>
              </a:ext>
            </a:extLst>
          </p:cNvPr>
          <p:cNvSpPr txBox="1"/>
          <p:nvPr/>
        </p:nvSpPr>
        <p:spPr>
          <a:xfrm>
            <a:off x="613157" y="678949"/>
            <a:ext cx="7847275" cy="5011949"/>
          </a:xfrm>
          <a:prstGeom prst="rect">
            <a:avLst/>
          </a:prstGeom>
          <a:noFill/>
        </p:spPr>
        <p:txBody>
          <a:bodyPr wrap="square" rtlCol="0">
            <a:spAutoFit/>
          </a:bodyPr>
          <a:lstStyle/>
          <a:p>
            <a:pPr algn="ctr">
              <a:lnSpc>
                <a:spcPct val="150000"/>
              </a:lnSpc>
            </a:pPr>
            <a:r>
              <a:rPr lang="en-IN" sz="2400" u="sng" dirty="0">
                <a:ln>
                  <a:solidFill>
                    <a:srgbClr val="FFC000"/>
                  </a:solidFill>
                </a:ln>
                <a:solidFill>
                  <a:srgbClr val="FF0000"/>
                </a:solidFill>
                <a:latin typeface="Times New Roman" panose="02020603050405020304" pitchFamily="18" charset="0"/>
                <a:cs typeface="Times New Roman" panose="02020603050405020304" pitchFamily="18" charset="0"/>
              </a:rPr>
              <a:t>-:PROVISON REGARDING FACTORIES ACT:-</a:t>
            </a:r>
          </a:p>
          <a:p>
            <a:pPr>
              <a:lnSpc>
                <a:spcPct val="150000"/>
              </a:lnSpc>
            </a:pPr>
            <a:endParaRPr lang="en-IN" sz="2400" dirty="0">
              <a:latin typeface="Times New Roman" panose="02020603050405020304" pitchFamily="18" charset="0"/>
              <a:cs typeface="Times New Roman" panose="02020603050405020304" pitchFamily="18" charset="0"/>
            </a:endParaRPr>
          </a:p>
          <a:p>
            <a:pPr>
              <a:lnSpc>
                <a:spcPct val="150000"/>
              </a:lnSpc>
            </a:pPr>
            <a:endParaRPr lang="en-IN" sz="24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Health provision</a:t>
            </a:r>
          </a:p>
          <a:p>
            <a:pPr marL="285750" indent="-285750">
              <a:lnSpc>
                <a:spcPct val="150000"/>
              </a:lnSpc>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Employee safety</a:t>
            </a:r>
          </a:p>
          <a:p>
            <a:pPr marL="285750" indent="-285750">
              <a:lnSpc>
                <a:spcPct val="150000"/>
              </a:lnSpc>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Employee welfare</a:t>
            </a:r>
          </a:p>
          <a:p>
            <a:pPr marL="285750" indent="-285750">
              <a:lnSpc>
                <a:spcPct val="150000"/>
              </a:lnSpc>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Working hour of adult workers</a:t>
            </a:r>
          </a:p>
          <a:p>
            <a:pPr marL="285750" indent="-285750">
              <a:lnSpc>
                <a:spcPct val="150000"/>
              </a:lnSpc>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Further restriction on employment of women</a:t>
            </a:r>
          </a:p>
          <a:p>
            <a:pPr marL="285750" indent="-285750">
              <a:lnSpc>
                <a:spcPct val="150000"/>
              </a:lnSpc>
              <a:buFont typeface="Wingdings" panose="05000000000000000000" pitchFamily="2" charset="2"/>
              <a:buChar char="q"/>
            </a:pPr>
            <a:r>
              <a:rPr lang="en-IN" sz="2400" dirty="0">
                <a:latin typeface="Times New Roman" panose="02020603050405020304" pitchFamily="18" charset="0"/>
                <a:cs typeface="Times New Roman" panose="02020603050405020304" pitchFamily="18" charset="0"/>
              </a:rPr>
              <a:t>Provision of employment  of young children</a:t>
            </a:r>
          </a:p>
        </p:txBody>
      </p:sp>
    </p:spTree>
    <p:extLst>
      <p:ext uri="{BB962C8B-B14F-4D97-AF65-F5344CB8AC3E}">
        <p14:creationId xmlns:p14="http://schemas.microsoft.com/office/powerpoint/2010/main" val="16678840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BC1A32-6589-4AF3-1FB2-CB45862F5F55}"/>
              </a:ext>
            </a:extLst>
          </p:cNvPr>
          <p:cNvSpPr txBox="1"/>
          <p:nvPr/>
        </p:nvSpPr>
        <p:spPr>
          <a:xfrm>
            <a:off x="1547664" y="404664"/>
            <a:ext cx="5400600" cy="584775"/>
          </a:xfrm>
          <a:prstGeom prst="rect">
            <a:avLst/>
          </a:prstGeom>
          <a:noFill/>
        </p:spPr>
        <p:txBody>
          <a:bodyPr wrap="square">
            <a:spAutoFit/>
          </a:bodyPr>
          <a:lstStyle/>
          <a:p>
            <a:pPr algn="ctr"/>
            <a:r>
              <a:rPr lang="en-IN" sz="32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CASE STUDY</a:t>
            </a:r>
            <a:r>
              <a:rPr lang="en-IN" sz="1800" dirty="0">
                <a:latin typeface="Times New Roman" panose="02020603050405020304" pitchFamily="18" charset="0"/>
                <a:cs typeface="Times New Roman" panose="02020603050405020304" pitchFamily="18" charset="0"/>
              </a:rPr>
              <a:t>:</a:t>
            </a:r>
            <a:endParaRPr lang="en-US" dirty="0"/>
          </a:p>
        </p:txBody>
      </p:sp>
      <p:sp>
        <p:nvSpPr>
          <p:cNvPr id="7" name="TextBox 6">
            <a:extLst>
              <a:ext uri="{FF2B5EF4-FFF2-40B4-BE49-F238E27FC236}">
                <a16:creationId xmlns:a16="http://schemas.microsoft.com/office/drawing/2014/main" id="{04094F1C-86AE-5870-D7FC-84E6CE9DE6D6}"/>
              </a:ext>
            </a:extLst>
          </p:cNvPr>
          <p:cNvSpPr txBox="1"/>
          <p:nvPr/>
        </p:nvSpPr>
        <p:spPr>
          <a:xfrm>
            <a:off x="179512" y="1052737"/>
            <a:ext cx="8352928" cy="5262979"/>
          </a:xfrm>
          <a:prstGeom prst="rect">
            <a:avLst/>
          </a:prstGeom>
          <a:noFill/>
        </p:spPr>
        <p:txBody>
          <a:bodyPr wrap="square">
            <a:spAutoFit/>
          </a:bodyPr>
          <a:lstStyle/>
          <a:p>
            <a:pPr marL="285750" indent="-285750"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Here's a case study on the Factories Act in XYZ Corporation:</a:t>
            </a:r>
          </a:p>
          <a:p>
            <a:pPr marL="285750" indent="-28575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Case Study</a:t>
            </a:r>
            <a:r>
              <a:rPr lang="en-US" sz="2400" dirty="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XYZ corporation's compliance with the factories act</a:t>
            </a:r>
          </a:p>
          <a:p>
            <a:pPr marL="285750" indent="-285750" algn="just">
              <a:buFont typeface="Wingdings" panose="05000000000000000000" pitchFamily="2" charset="2"/>
              <a:buChar char="Ø"/>
            </a:pPr>
            <a:endParaRPr lang="en-US" sz="24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Background</a:t>
            </a:r>
            <a:r>
              <a:rPr lang="en-US" sz="2400" dirty="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XYZ corporation is a leading manufacturer of textiles in India. The company has a large factory in Mumbai, employing over 1,000 workers. In recent years, the company has faced several challenges related to worker safety and health.</a:t>
            </a:r>
          </a:p>
          <a:p>
            <a:pPr marL="285750" indent="-285750" algn="just">
              <a:buFont typeface="Wingdings" panose="05000000000000000000" pitchFamily="2" charset="2"/>
              <a:buChar char="Ø"/>
            </a:pPr>
            <a:endParaRPr lang="en-US" sz="2400" cap="none"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r>
              <a:rPr lang="en-US" sz="2400" b="1" dirty="0">
                <a:latin typeface="Times New Roman" panose="02020603050405020304" pitchFamily="18" charset="0"/>
                <a:cs typeface="Times New Roman" panose="02020603050405020304" pitchFamily="18" charset="0"/>
              </a:rPr>
              <a:t>Problem Statement</a:t>
            </a:r>
            <a:r>
              <a:rPr lang="en-US" sz="2400" dirty="0">
                <a:latin typeface="Times New Roman" panose="02020603050405020304" pitchFamily="18" charset="0"/>
                <a:cs typeface="Times New Roman" panose="02020603050405020304" pitchFamily="18" charset="0"/>
              </a:rPr>
              <a:t>: </a:t>
            </a:r>
            <a:r>
              <a:rPr lang="en-US" sz="2400" cap="none" dirty="0">
                <a:latin typeface="Times New Roman" panose="02020603050405020304" pitchFamily="18" charset="0"/>
                <a:cs typeface="Times New Roman" panose="02020603050405020304" pitchFamily="18" charset="0"/>
              </a:rPr>
              <a:t>XYZ corporation was facing issues related to non-compliance with the factories act, 1948. The company had received several notices from the labor department for non-compliance with various provisions of the Act.</a:t>
            </a:r>
            <a:endParaRPr lang="en-I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870843"/>
      </p:ext>
    </p:extLst>
  </p:cSld>
  <p:clrMapOvr>
    <a:masterClrMapping/>
  </p:clrMapOvr>
  <p:transition spd="slow">
    <p:wheel spokes="1"/>
  </p:transition>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115</TotalTime>
  <Words>969</Words>
  <Application>Microsoft Office PowerPoint</Application>
  <PresentationFormat>On-screen Show (4:3)</PresentationFormat>
  <Paragraphs>95</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__Source_Sans_3_4d9a39</vt:lpstr>
      <vt:lpstr>Aparajita</vt:lpstr>
      <vt:lpstr>Arial</vt:lpstr>
      <vt:lpstr>Arial Black</vt:lpstr>
      <vt:lpstr>Arial Narrow</vt:lpstr>
      <vt:lpstr>Times New Roman</vt:lpstr>
      <vt:lpstr>Tw Cen MT</vt:lpstr>
      <vt:lpstr>Wingdings</vt:lpstr>
      <vt:lpstr>Droplet</vt:lpstr>
      <vt:lpstr>PRESENTED BY-  Dr. Srinibash Dash Associate Professor &amp; Head School of Management Gangadhar Meher University </vt:lpstr>
      <vt:lpstr>CONTENTS-</vt:lpstr>
      <vt:lpstr>INTRODUCTION-</vt:lpstr>
      <vt:lpstr>FACTORIES ACT IN INDIA-</vt:lpstr>
      <vt:lpstr>DEFINATIONS-</vt:lpstr>
      <vt:lpstr>0bjectives of Factory Act 1948</vt:lpstr>
      <vt:lpstr>Penalties under the Factory Act 1948</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0bjectives of Factory Act 1948</dc:title>
  <dc:creator>USER</dc:creator>
  <cp:lastModifiedBy>OWNER</cp:lastModifiedBy>
  <cp:revision>8</cp:revision>
  <dcterms:created xsi:type="dcterms:W3CDTF">2024-12-15T05:54:18Z</dcterms:created>
  <dcterms:modified xsi:type="dcterms:W3CDTF">2025-01-20T16:26:37Z</dcterms:modified>
</cp:coreProperties>
</file>